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4" r:id="rId1"/>
  </p:sldMasterIdLst>
  <p:notesMasterIdLst>
    <p:notesMasterId r:id="rId3"/>
  </p:notesMasterIdLst>
  <p:handoutMasterIdLst>
    <p:handoutMasterId r:id="rId4"/>
  </p:handoutMasterIdLst>
  <p:sldIdLst>
    <p:sldId id="320" r:id="rId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36D6"/>
    <a:srgbClr val="F20000"/>
    <a:srgbClr val="4A5CE4"/>
    <a:srgbClr val="4154E3"/>
    <a:srgbClr val="76EB5B"/>
    <a:srgbClr val="375BD0"/>
    <a:srgbClr val="0D43DD"/>
    <a:srgbClr val="00FF00"/>
    <a:srgbClr val="8CF130"/>
    <a:srgbClr val="55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8024" autoAdjust="0"/>
  </p:normalViewPr>
  <p:slideViewPr>
    <p:cSldViewPr>
      <p:cViewPr>
        <p:scale>
          <a:sx n="143" d="100"/>
          <a:sy n="143" d="100"/>
        </p:scale>
        <p:origin x="-248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DAA781-7541-5B4E-95AE-16EAB19295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33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163C8-BAA0-AB46-9B3D-18E5944048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13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163C8-BAA0-AB46-9B3D-18E5944048B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Document_Microsoft_Word_97_-_20041.doc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Document_Microsoft_Word_97_-_20042.doc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Document_Microsoft_Word_97_-_20043.doc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Document_Microsoft_Word_97_-_20044.doc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aphicFrame>
        <p:nvGraphicFramePr>
          <p:cNvPr id="14" name="Object 21"/>
          <p:cNvGraphicFramePr>
            <a:graphicFrameLocks noChangeAspect="1"/>
          </p:cNvGraphicFramePr>
          <p:nvPr userDrawn="1"/>
        </p:nvGraphicFramePr>
        <p:xfrm>
          <a:off x="304800" y="381000"/>
          <a:ext cx="9223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" name="Document" r:id="rId4" imgW="914040" imgH="905040" progId="Word.Document.8">
                  <p:embed/>
                </p:oleObj>
              </mc:Choice>
              <mc:Fallback>
                <p:oleObj name="Document" r:id="rId4" imgW="914040" imgH="905040" progId="Word.Document.8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922338" cy="917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aphicFrame>
        <p:nvGraphicFramePr>
          <p:cNvPr id="12" name="Object 20"/>
          <p:cNvGraphicFramePr>
            <a:graphicFrameLocks noChangeAspect="1"/>
          </p:cNvGraphicFramePr>
          <p:nvPr userDrawn="1"/>
        </p:nvGraphicFramePr>
        <p:xfrm>
          <a:off x="228600" y="381000"/>
          <a:ext cx="685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9" name="Document" r:id="rId4" imgW="914040" imgH="905040" progId="Word.Document.8">
                  <p:embed/>
                </p:oleObj>
              </mc:Choice>
              <mc:Fallback>
                <p:oleObj name="Document" r:id="rId4" imgW="914040" imgH="905040" progId="Word.Document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685800" cy="682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165304"/>
            <a:ext cx="860575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8316416" y="62373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5ED3A23-C3C8-C646-9594-3B7E21CD07A4}" type="slidenum">
              <a:rPr lang="fr-FR" sz="160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pPr/>
              <a:t>‹#›</a:t>
            </a:fld>
            <a:endParaRPr lang="fr-FR" sz="1600" dirty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pic>
        <p:nvPicPr>
          <p:cNvPr id="15" name="Image 14" descr="UPMC_cart-blanc-Q_7504-166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392" y="6237312"/>
            <a:ext cx="980692" cy="3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" name="Rectangle 17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aphicFrame>
        <p:nvGraphicFramePr>
          <p:cNvPr id="11" name="Object 20"/>
          <p:cNvGraphicFramePr>
            <a:graphicFrameLocks noChangeAspect="1"/>
          </p:cNvGraphicFramePr>
          <p:nvPr userDrawn="1"/>
        </p:nvGraphicFramePr>
        <p:xfrm>
          <a:off x="228600" y="381000"/>
          <a:ext cx="685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3" name="Document" r:id="rId4" imgW="914040" imgH="905040" progId="Word.Document.8">
                  <p:embed/>
                </p:oleObj>
              </mc:Choice>
              <mc:Fallback>
                <p:oleObj name="Document" r:id="rId4" imgW="914040" imgH="905040" progId="Word.Document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685800" cy="682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165304"/>
            <a:ext cx="860575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UPMC_cart-blanc-Q_7504-166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392" y="6237312"/>
            <a:ext cx="980692" cy="3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8316416" y="62373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5ED3A23-C3C8-C646-9594-3B7E21CD07A4}" type="slidenum">
              <a:rPr lang="fr-FR" sz="160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pPr/>
              <a:t>‹#›</a:t>
            </a:fld>
            <a:endParaRPr lang="fr-FR" sz="1600" dirty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aphicFrame>
        <p:nvGraphicFramePr>
          <p:cNvPr id="10" name="Object 20"/>
          <p:cNvGraphicFramePr>
            <a:graphicFrameLocks noChangeAspect="1"/>
          </p:cNvGraphicFramePr>
          <p:nvPr userDrawn="1"/>
        </p:nvGraphicFramePr>
        <p:xfrm>
          <a:off x="228600" y="381000"/>
          <a:ext cx="685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7" name="Document" r:id="rId4" imgW="914040" imgH="905040" progId="Word.Document.8">
                  <p:embed/>
                </p:oleObj>
              </mc:Choice>
              <mc:Fallback>
                <p:oleObj name="Document" r:id="rId4" imgW="914040" imgH="905040" progId="Word.Document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685800" cy="682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165304"/>
            <a:ext cx="860575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UPMC_cart-blanc-Q_7504-166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392" y="6237312"/>
            <a:ext cx="980692" cy="3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 userDrawn="1"/>
        </p:nvSpPr>
        <p:spPr>
          <a:xfrm>
            <a:off x="8316416" y="62373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5ED3A23-C3C8-C646-9594-3B7E21CD07A4}" type="slidenum">
              <a:rPr lang="fr-FR" sz="160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pPr/>
              <a:t>‹#›</a:t>
            </a:fld>
            <a:endParaRPr lang="fr-FR" sz="1600" dirty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44D26-5CDB-4634-88F1-9C757DFE4F58}" type="datetimeFigureOut">
              <a:rPr lang="fr-FR" smtClean="0"/>
              <a:pPr/>
              <a:t>31/08/17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819400" y="1163216"/>
            <a:ext cx="3810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900" b="1" dirty="0">
                <a:latin typeface="Chalkboard" charset="0"/>
              </a:rPr>
              <a:t>Directeur : Stéphane Zaleski, Pr UPMC</a:t>
            </a:r>
          </a:p>
          <a:p>
            <a:pPr algn="ctr" eaLnBrk="0" hangingPunct="0"/>
            <a:endParaRPr lang="fr-FR" sz="900" b="1" dirty="0">
              <a:latin typeface="Chalkboard" charset="0"/>
            </a:endParaRPr>
          </a:p>
          <a:p>
            <a:pPr algn="ctr"/>
            <a:r>
              <a:rPr lang="fr-FR" sz="900" b="1" dirty="0">
                <a:latin typeface="Chalkboard" charset="0"/>
              </a:rPr>
              <a:t>Directeur Adjoint : François Coulouvrat, DR CNRS</a:t>
            </a:r>
          </a:p>
          <a:p>
            <a:pPr algn="ctr"/>
            <a:r>
              <a:rPr lang="fr-FR" sz="900" b="1" dirty="0" smtClean="0">
                <a:latin typeface="Chalkboard" charset="0"/>
              </a:rPr>
              <a:t>Responsable </a:t>
            </a:r>
            <a:r>
              <a:rPr lang="fr-FR" sz="900" b="1" dirty="0">
                <a:latin typeface="Chalkboard" charset="0"/>
              </a:rPr>
              <a:t>Administrative : Simona Otarasanu, IGE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52400" y="1975048"/>
            <a:ext cx="1676400" cy="31242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900" smtClean="0">
                <a:latin typeface="Chalkboard" charset="0"/>
              </a:rPr>
              <a:t>Equipe </a:t>
            </a:r>
          </a:p>
          <a:p>
            <a:pPr algn="ctr" eaLnBrk="0" hangingPunct="0"/>
            <a:r>
              <a:rPr lang="fr-FR" sz="900" smtClean="0">
                <a:latin typeface="Chalkboard" charset="0"/>
              </a:rPr>
              <a:t>Fluides Complexes et </a:t>
            </a:r>
          </a:p>
          <a:p>
            <a:pPr algn="ctr" eaLnBrk="0" hangingPunct="0"/>
            <a:r>
              <a:rPr lang="fr-FR" sz="900" smtClean="0">
                <a:latin typeface="Chalkboard" charset="0"/>
              </a:rPr>
              <a:t> Instabilités Hydrodynamiques</a:t>
            </a:r>
            <a:endParaRPr lang="fr-FR" sz="900">
              <a:latin typeface="Chalkboard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52400" y="2524323"/>
            <a:ext cx="1676400" cy="832669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800" dirty="0" smtClean="0">
                <a:latin typeface="Chalkboard" charset="0"/>
              </a:rPr>
              <a:t>Responsable : </a:t>
            </a:r>
          </a:p>
          <a:p>
            <a:pPr algn="ctr"/>
            <a:r>
              <a:rPr lang="fr-FR" sz="800" dirty="0">
                <a:latin typeface="Chalkboard" charset="0"/>
              </a:rPr>
              <a:t>Régis Wunenburger, Pr</a:t>
            </a:r>
            <a:endParaRPr lang="fr-FR" sz="800" dirty="0" smtClean="0">
              <a:latin typeface="Chalkboard" charset="0"/>
            </a:endParaRP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Gestionnaire: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Olivier </a:t>
            </a:r>
            <a:r>
              <a:rPr lang="fr-FR" sz="800" dirty="0" err="1" smtClean="0">
                <a:latin typeface="Chalkboard" charset="0"/>
              </a:rPr>
              <a:t>Labbey</a:t>
            </a:r>
            <a:endParaRPr lang="fr-FR" sz="800" dirty="0" smtClean="0">
              <a:latin typeface="Chalkboard" charset="0"/>
            </a:endParaRP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Responsable adjoint :</a:t>
            </a:r>
          </a:p>
          <a:p>
            <a:pPr algn="ctr" eaLnBrk="0" hangingPunct="0"/>
            <a:r>
              <a:rPr lang="fr-FR" sz="800" dirty="0">
                <a:latin typeface="Chalkboard" charset="0"/>
              </a:rPr>
              <a:t>Stéphane Popinet, DR</a:t>
            </a:r>
            <a:endParaRPr lang="fr-FR" sz="800" dirty="0" smtClean="0">
              <a:latin typeface="Chalkboard" charset="0"/>
            </a:endParaRPr>
          </a:p>
          <a:p>
            <a:pPr algn="ctr" eaLnBrk="0" hangingPunct="0"/>
            <a:endParaRPr lang="fr-FR" sz="800" dirty="0" smtClean="0">
              <a:latin typeface="Chalkboard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3356993"/>
            <a:ext cx="1683296" cy="2880319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>
              <a:latin typeface="Chalkboard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79512" y="3430314"/>
            <a:ext cx="1438275" cy="1438846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A. Antkowiak, 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A. </a:t>
            </a:r>
            <a:r>
              <a:rPr lang="fr-FR" sz="900" dirty="0" err="1" smtClean="0">
                <a:latin typeface="Chalkboard" charset="0"/>
              </a:rPr>
              <a:t>Belme</a:t>
            </a:r>
            <a:r>
              <a:rPr lang="fr-FR" sz="900" dirty="0" smtClean="0">
                <a:latin typeface="Chalkboard" charset="0"/>
              </a:rPr>
              <a:t>, 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J. </a:t>
            </a:r>
            <a:r>
              <a:rPr lang="fr-FR" sz="900" dirty="0" err="1" smtClean="0">
                <a:latin typeface="Chalkboard" charset="0"/>
              </a:rPr>
              <a:t>Chaskalovic</a:t>
            </a:r>
            <a:r>
              <a:rPr lang="fr-FR" sz="900" dirty="0" smtClean="0">
                <a:latin typeface="Chalkboard" charset="0"/>
              </a:rPr>
              <a:t>, 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S. </a:t>
            </a:r>
            <a:r>
              <a:rPr lang="fr-FR" sz="900" dirty="0" err="1" smtClean="0">
                <a:latin typeface="Chalkboard" charset="0"/>
              </a:rPr>
              <a:t>Chibbaro</a:t>
            </a:r>
            <a:r>
              <a:rPr lang="fr-FR" sz="900" dirty="0" smtClean="0">
                <a:latin typeface="Chalkboard" charset="0"/>
              </a:rPr>
              <a:t>, 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C. </a:t>
            </a:r>
            <a:r>
              <a:rPr lang="fr-FR" sz="900" dirty="0" err="1" smtClean="0">
                <a:latin typeface="Chalkboard" charset="0"/>
              </a:rPr>
              <a:t>Croizet</a:t>
            </a:r>
            <a:r>
              <a:rPr lang="fr-FR" sz="900" dirty="0" smtClean="0">
                <a:latin typeface="Chalkboard" charset="0"/>
              </a:rPr>
              <a:t>, 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S. </a:t>
            </a:r>
            <a:r>
              <a:rPr lang="fr-FR" sz="900" dirty="0" err="1" smtClean="0">
                <a:latin typeface="Chalkboard" charset="0"/>
              </a:rPr>
              <a:t>Deboeuf</a:t>
            </a:r>
            <a:r>
              <a:rPr lang="fr-FR" sz="900" dirty="0" smtClean="0">
                <a:latin typeface="Chalkboard" charset="0"/>
              </a:rPr>
              <a:t>, CR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J.-M. </a:t>
            </a:r>
            <a:r>
              <a:rPr lang="fr-FR" sz="900" dirty="0" err="1" smtClean="0">
                <a:latin typeface="Chalkboard" charset="0"/>
              </a:rPr>
              <a:t>Fullana</a:t>
            </a:r>
            <a:r>
              <a:rPr lang="fr-FR" sz="900" dirty="0" smtClean="0">
                <a:latin typeface="Chalkboard" charset="0"/>
              </a:rPr>
              <a:t>, Pr</a:t>
            </a:r>
          </a:p>
          <a:p>
            <a:pPr marL="457200" indent="-457200"/>
            <a:r>
              <a:rPr lang="fr-FR" sz="900" dirty="0">
                <a:latin typeface="Chalkboard" charset="0"/>
              </a:rPr>
              <a:t>D. Fuster, CR 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C. Josserand, DR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P.-Y. Lagrée, DR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G.-J. Michon, IGR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S. Popinet, DR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S. </a:t>
            </a:r>
            <a:r>
              <a:rPr lang="fr-FR" sz="900" dirty="0" err="1" smtClean="0">
                <a:latin typeface="Chalkboard" charset="0"/>
              </a:rPr>
              <a:t>Protière</a:t>
            </a:r>
            <a:r>
              <a:rPr lang="fr-FR" sz="900" dirty="0" smtClean="0">
                <a:latin typeface="Chalkboard" charset="0"/>
              </a:rPr>
              <a:t>, CR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>
                <a:solidFill>
                  <a:srgbClr val="FFFFFF"/>
                </a:solidFill>
                <a:latin typeface="Chalkboard" charset="0"/>
              </a:rPr>
              <a:t>P. Ray, IE CNRS</a:t>
            </a:r>
            <a:endParaRPr lang="fr-FR" sz="900" dirty="0" smtClean="0">
              <a:solidFill>
                <a:srgbClr val="FFFFFF"/>
              </a:solidFill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M. Rossi, DR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T. </a:t>
            </a:r>
            <a:r>
              <a:rPr lang="fr-FR" sz="900" dirty="0" err="1" smtClean="0">
                <a:latin typeface="Chalkboard" charset="0"/>
              </a:rPr>
              <a:t>Séon</a:t>
            </a:r>
            <a:r>
              <a:rPr lang="fr-FR" sz="900" dirty="0" smtClean="0">
                <a:latin typeface="Chalkboard" charset="0"/>
              </a:rPr>
              <a:t>, CR 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>
                <a:latin typeface="Chalkboard" charset="0"/>
              </a:rPr>
              <a:t>L. Staron, CR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>
                <a:latin typeface="Chalkboard" charset="0"/>
              </a:rPr>
              <a:t>E. Sultan, 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R. </a:t>
            </a:r>
            <a:r>
              <a:rPr lang="fr-FR" sz="900" dirty="0" err="1" smtClean="0">
                <a:latin typeface="Chalkboard" charset="0"/>
              </a:rPr>
              <a:t>Wunenburger</a:t>
            </a:r>
            <a:r>
              <a:rPr lang="fr-FR" sz="900" dirty="0" smtClean="0">
                <a:latin typeface="Chalkboard" charset="0"/>
              </a:rPr>
              <a:t>, Pr</a:t>
            </a:r>
          </a:p>
          <a:p>
            <a:pPr marL="457200" indent="-457200" eaLnBrk="0" hangingPunct="0">
              <a:buFont typeface="Arial" pitchFamily="34" charset="0"/>
              <a:buNone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AutoNum type="alphaUcPeriod"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AutoNum type="alphaUcPeriod"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AutoNum type="alphaUcPeriod"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AutoNum type="alphaUcPeriod"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AutoNum type="alphaUcPeriod"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/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AutoNum type="alphaUcPeriod"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AutoNum type="alphaUcPeriod"/>
            </a:pP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AutoNum type="alphaUcPeriod"/>
            </a:pPr>
            <a:endParaRPr lang="fr-FR" dirty="0">
              <a:latin typeface="Chalkboard" charset="0"/>
            </a:endParaRP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981200" y="1975048"/>
            <a:ext cx="1600200" cy="31242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900" dirty="0" smtClean="0">
                <a:latin typeface="Chalkboard" charset="0"/>
              </a:rPr>
              <a:t>Combustion, Energies</a:t>
            </a:r>
          </a:p>
          <a:p>
            <a:pPr algn="ctr" eaLnBrk="0" hangingPunct="0"/>
            <a:r>
              <a:rPr lang="fr-FR" sz="900" dirty="0" smtClean="0">
                <a:latin typeface="Chalkboard" charset="0"/>
              </a:rPr>
              <a:t> Propres et Turbulence</a:t>
            </a:r>
            <a:endParaRPr lang="fr-FR" sz="900" dirty="0">
              <a:latin typeface="Chalkboard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1979712" y="2492896"/>
            <a:ext cx="1600200" cy="122413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800" dirty="0" smtClean="0">
                <a:latin typeface="Chalkboard" charset="0"/>
              </a:rPr>
              <a:t>Responsable : </a:t>
            </a:r>
          </a:p>
          <a:p>
            <a:pPr algn="ctr"/>
            <a:r>
              <a:rPr lang="fr-FR" sz="800" dirty="0">
                <a:latin typeface="Chalkboard" charset="0"/>
              </a:rPr>
              <a:t>Isabelle Vallet MdC</a:t>
            </a:r>
            <a:endParaRPr lang="fr-FR" sz="800" dirty="0" smtClean="0">
              <a:latin typeface="Chalkboard" charset="0"/>
            </a:endParaRPr>
          </a:p>
          <a:p>
            <a:pPr algn="ctr"/>
            <a:r>
              <a:rPr lang="fr-FR" sz="800" dirty="0">
                <a:latin typeface="Chalkboard" charset="0"/>
              </a:rPr>
              <a:t>Gestionnaire:</a:t>
            </a:r>
          </a:p>
          <a:p>
            <a:pPr algn="ctr"/>
            <a:r>
              <a:rPr lang="fr-FR" sz="800" dirty="0" smtClean="0">
                <a:latin typeface="Chalkboard" charset="0"/>
              </a:rPr>
              <a:t>Evelyne Mignon</a:t>
            </a:r>
            <a:endParaRPr lang="fr-FR" sz="800" dirty="0">
              <a:latin typeface="Chalkboard" charset="0"/>
            </a:endParaRPr>
          </a:p>
          <a:p>
            <a:pPr algn="ctr"/>
            <a:r>
              <a:rPr lang="fr-FR" sz="800" dirty="0" smtClean="0">
                <a:latin typeface="Chalkboard" charset="0"/>
              </a:rPr>
              <a:t>Responsable adjoint :</a:t>
            </a:r>
          </a:p>
          <a:p>
            <a:pPr algn="ctr"/>
            <a:r>
              <a:rPr lang="fr-FR" sz="800" dirty="0">
                <a:latin typeface="Chalkboard" charset="0"/>
              </a:rPr>
              <a:t>Elena Galvez-Perruca, MdC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1981200" y="3501008"/>
            <a:ext cx="1600200" cy="2376264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>
              <a:latin typeface="Chalkboard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2051720" y="3717032"/>
            <a:ext cx="1438275" cy="1944216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P. Da Costa, Pr</a:t>
            </a:r>
          </a:p>
          <a:p>
            <a:pPr marL="457200" indent="-457200" eaLnBrk="0" hangingPunct="0"/>
            <a:r>
              <a:rPr lang="fr-FR" sz="900" dirty="0">
                <a:latin typeface="Chalkboard" charset="0"/>
              </a:rPr>
              <a:t>E</a:t>
            </a:r>
            <a:r>
              <a:rPr lang="fr-FR" sz="900" dirty="0" smtClean="0">
                <a:latin typeface="Chalkboard" charset="0"/>
              </a:rPr>
              <a:t>. Galvez, 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G. </a:t>
            </a:r>
            <a:r>
              <a:rPr lang="fr-FR" sz="900" dirty="0" err="1" smtClean="0">
                <a:latin typeface="Chalkboard" charset="0"/>
              </a:rPr>
              <a:t>Gerolymos</a:t>
            </a:r>
            <a:r>
              <a:rPr lang="fr-FR" sz="900" dirty="0" smtClean="0">
                <a:latin typeface="Chalkboard" charset="0"/>
              </a:rPr>
              <a:t>, Pr</a:t>
            </a:r>
          </a:p>
          <a:p>
            <a:pPr marL="457200" indent="-457200" eaLnBrk="0" hangingPunct="0"/>
            <a:r>
              <a:rPr lang="fr-FR" altLang="ja-JP" sz="900" dirty="0" smtClean="0">
                <a:latin typeface="Chalkboard" charset="0"/>
              </a:rPr>
              <a:t>P. Guibert, Pr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J.-F. </a:t>
            </a:r>
            <a:r>
              <a:rPr lang="fr-FR" sz="900" dirty="0" err="1" smtClean="0">
                <a:latin typeface="Chalkboard" charset="0"/>
              </a:rPr>
              <a:t>Krawczynski</a:t>
            </a:r>
            <a:r>
              <a:rPr lang="fr-FR" sz="900" dirty="0" smtClean="0">
                <a:latin typeface="Chalkboard" charset="0"/>
              </a:rPr>
              <a:t>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G. Legros,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A. </a:t>
            </a:r>
            <a:r>
              <a:rPr lang="fr-FR" sz="900" dirty="0" err="1" smtClean="0">
                <a:latin typeface="Chalkboard" charset="0"/>
              </a:rPr>
              <a:t>Matynia</a:t>
            </a:r>
            <a:r>
              <a:rPr lang="fr-FR" sz="900" dirty="0" smtClean="0">
                <a:latin typeface="Chalkboard" charset="0"/>
              </a:rPr>
              <a:t>, 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I. Vallet, MdC</a:t>
            </a:r>
          </a:p>
          <a:p>
            <a:pPr marL="457200" indent="-457200"/>
            <a:r>
              <a:rPr lang="fr-FR" sz="900" dirty="0">
                <a:latin typeface="Chalkboard" charset="0"/>
              </a:rPr>
              <a:t>S. Zaleski, Pr </a:t>
            </a:r>
          </a:p>
          <a:p>
            <a:pPr marL="457200" indent="-457200"/>
            <a:endParaRPr lang="fr-FR" sz="900" dirty="0">
              <a:latin typeface="Chalkboard" charset="0"/>
            </a:endParaRPr>
          </a:p>
          <a:p>
            <a:pPr marL="457200" indent="-457200" eaLnBrk="0" hangingPunct="0"/>
            <a:endParaRPr lang="fr-FR" sz="900" dirty="0">
              <a:latin typeface="Chalkboard" charset="0"/>
            </a:endParaRP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3707904" y="1975048"/>
            <a:ext cx="1800200" cy="32004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900" dirty="0" smtClean="0">
                <a:latin typeface="Chalkboard" charset="0"/>
              </a:rPr>
              <a:t>Equipe </a:t>
            </a:r>
          </a:p>
          <a:p>
            <a:pPr algn="ctr" eaLnBrk="0" hangingPunct="0"/>
            <a:r>
              <a:rPr lang="fr-FR" sz="900" dirty="0" smtClean="0">
                <a:latin typeface="Chalkboard" charset="0"/>
              </a:rPr>
              <a:t>Lutheries - Acoustique - Musique</a:t>
            </a:r>
            <a:endParaRPr lang="fr-FR" sz="900" dirty="0">
              <a:latin typeface="Chalkboard" charset="0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3707904" y="2514600"/>
            <a:ext cx="18002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800" dirty="0" smtClean="0">
                <a:latin typeface="Chalkboard" charset="0"/>
              </a:rPr>
              <a:t>Responsable : 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Hugues Genevois, IR Culture</a:t>
            </a:r>
          </a:p>
          <a:p>
            <a:pPr algn="ctr"/>
            <a:r>
              <a:rPr lang="fr-FR" sz="800" dirty="0">
                <a:latin typeface="Chalkboard" charset="0"/>
              </a:rPr>
              <a:t>Gestionnaire:</a:t>
            </a:r>
          </a:p>
          <a:p>
            <a:pPr algn="ctr"/>
            <a:r>
              <a:rPr lang="fr-FR" sz="800" dirty="0">
                <a:latin typeface="Chalkboard" charset="0"/>
              </a:rPr>
              <a:t>Evelyne </a:t>
            </a:r>
            <a:r>
              <a:rPr lang="fr-FR" sz="800" dirty="0" smtClean="0">
                <a:latin typeface="Chalkboard" charset="0"/>
              </a:rPr>
              <a:t>Mignon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Responsable adjoint :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Benoît Fabre, Pr</a:t>
            </a:r>
            <a:endParaRPr lang="fr-FR" sz="800" dirty="0">
              <a:latin typeface="Chalkboard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3707904" y="3346648"/>
            <a:ext cx="1800200" cy="2530624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>
              <a:latin typeface="Chalkboard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3851920" y="3645024"/>
            <a:ext cx="1438275" cy="1366838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O. Adam, Pr</a:t>
            </a:r>
          </a:p>
          <a:p>
            <a:pPr marL="457200" indent="-457200" eaLnBrk="0" hangingPunct="0"/>
            <a:r>
              <a:rPr lang="fr-FR" sz="900" dirty="0">
                <a:latin typeface="Chalkboard" charset="0"/>
              </a:rPr>
              <a:t>C. d’Alessandro, DR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B. </a:t>
            </a:r>
            <a:r>
              <a:rPr lang="fr-FR" sz="900" dirty="0" err="1" smtClean="0">
                <a:latin typeface="Chalkboard" charset="0"/>
              </a:rPr>
              <a:t>Doval</a:t>
            </a:r>
            <a:r>
              <a:rPr lang="fr-FR" sz="900" dirty="0" smtClean="0">
                <a:latin typeface="Chalkboard" charset="0"/>
              </a:rPr>
              <a:t>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B. Fabre, Pr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C. Fritz, CR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H. Genevois IR Min. Culture</a:t>
            </a:r>
          </a:p>
          <a:p>
            <a:pPr marL="457200" indent="-457200"/>
            <a:r>
              <a:rPr lang="fr-FR" sz="900" dirty="0">
                <a:latin typeface="Chalkboard" charset="0"/>
              </a:rPr>
              <a:t>B.G. Katz, DR </a:t>
            </a:r>
          </a:p>
          <a:p>
            <a:pPr marL="457200" indent="-457200"/>
            <a:r>
              <a:rPr lang="fr-FR" sz="900" dirty="0" smtClean="0">
                <a:latin typeface="Chalkboard" charset="0"/>
              </a:rPr>
              <a:t>J.-L. Le </a:t>
            </a:r>
            <a:r>
              <a:rPr lang="fr-FR" sz="900" dirty="0" err="1" smtClean="0">
                <a:latin typeface="Chalkboard" charset="0"/>
              </a:rPr>
              <a:t>Carrou</a:t>
            </a:r>
            <a:r>
              <a:rPr lang="fr-FR" sz="900" dirty="0" smtClean="0">
                <a:latin typeface="Chalkboard" charset="0"/>
              </a:rPr>
              <a:t>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J.-D. Polack, Pr</a:t>
            </a:r>
          </a:p>
          <a:p>
            <a:pPr marL="457200" indent="-457200" eaLnBrk="0" hangingPunct="0"/>
            <a:r>
              <a:rPr lang="fr-FR" sz="900" dirty="0">
                <a:latin typeface="Chalkboard" charset="0"/>
              </a:rPr>
              <a:t>L. Quartier, IE CNRS</a:t>
            </a:r>
            <a:endParaRPr lang="fr-FR" sz="900" dirty="0" smtClean="0">
              <a:latin typeface="Chalkboard" charset="0"/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5580112" y="1988840"/>
            <a:ext cx="1524000" cy="32004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900" smtClean="0">
                <a:latin typeface="Chalkboard" charset="0"/>
              </a:rPr>
              <a:t>Equipe  Modélisation, </a:t>
            </a:r>
          </a:p>
          <a:p>
            <a:pPr algn="ctr" eaLnBrk="0" hangingPunct="0"/>
            <a:r>
              <a:rPr lang="fr-FR" sz="900" smtClean="0">
                <a:latin typeface="Chalkboard" charset="0"/>
              </a:rPr>
              <a:t>Propagation </a:t>
            </a:r>
          </a:p>
          <a:p>
            <a:pPr algn="ctr" eaLnBrk="0" hangingPunct="0"/>
            <a:r>
              <a:rPr lang="fr-FR" sz="900" smtClean="0">
                <a:latin typeface="Chalkboard" charset="0"/>
              </a:rPr>
              <a:t>et Imagerie Acoustique</a:t>
            </a:r>
            <a:endParaRPr lang="fr-FR" sz="900">
              <a:latin typeface="Chalkboard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580112" y="2508448"/>
            <a:ext cx="1524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800" dirty="0" smtClean="0">
                <a:latin typeface="Chalkboard" charset="0"/>
              </a:rPr>
              <a:t>Responsable : 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Jean-Marc Conoir, DR</a:t>
            </a:r>
          </a:p>
          <a:p>
            <a:pPr algn="ctr"/>
            <a:r>
              <a:rPr lang="fr-FR" sz="800" dirty="0">
                <a:latin typeface="Chalkboard" charset="0"/>
              </a:rPr>
              <a:t>Gestionnaire: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Anne Marchal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Responsable adjoint :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Jacques Marchal, MdC</a:t>
            </a:r>
            <a:endParaRPr lang="fr-FR" sz="800" dirty="0">
              <a:latin typeface="Chalkboard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5580112" y="3356992"/>
            <a:ext cx="1512168" cy="2520280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>
              <a:latin typeface="Chalkboard" charset="0"/>
            </a:endParaRP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5580112" y="3429000"/>
            <a:ext cx="1438275" cy="2448272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P. </a:t>
            </a:r>
            <a:r>
              <a:rPr lang="fr-FR" sz="900" dirty="0" err="1" smtClean="0">
                <a:latin typeface="Chalkboard" charset="0"/>
              </a:rPr>
              <a:t>Cervenka</a:t>
            </a:r>
            <a:r>
              <a:rPr lang="fr-FR" sz="900" dirty="0" smtClean="0">
                <a:latin typeface="Chalkboard" charset="0"/>
              </a:rPr>
              <a:t>, DR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P. </a:t>
            </a:r>
            <a:r>
              <a:rPr lang="fr-FR" sz="900" dirty="0" err="1" smtClean="0">
                <a:latin typeface="Chalkboard" charset="0"/>
              </a:rPr>
              <a:t>Challande</a:t>
            </a:r>
            <a:r>
              <a:rPr lang="fr-FR" sz="900" dirty="0" smtClean="0">
                <a:latin typeface="Chalkboard" charset="0"/>
              </a:rPr>
              <a:t>, Pr</a:t>
            </a:r>
          </a:p>
          <a:p>
            <a:pPr marL="457200" indent="-457200"/>
            <a:r>
              <a:rPr lang="fr-FR" sz="900" dirty="0">
                <a:latin typeface="Chalkboard" charset="0"/>
              </a:rPr>
              <a:t>J.-C. Chassaing, </a:t>
            </a:r>
            <a:r>
              <a:rPr lang="fr-FR" sz="900" dirty="0" smtClean="0">
                <a:latin typeface="Chalkboard" charset="0"/>
              </a:rPr>
              <a:t>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B. </a:t>
            </a:r>
            <a:r>
              <a:rPr lang="fr-FR" sz="900" dirty="0" err="1" smtClean="0">
                <a:latin typeface="Chalkboard" charset="0"/>
              </a:rPr>
              <a:t>Chomette</a:t>
            </a:r>
            <a:r>
              <a:rPr lang="fr-FR" sz="900" dirty="0" smtClean="0">
                <a:latin typeface="Chalkboard" charset="0"/>
              </a:rPr>
              <a:t>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J.-M. </a:t>
            </a:r>
            <a:r>
              <a:rPr lang="fr-FR" sz="900" dirty="0" err="1" smtClean="0">
                <a:latin typeface="Chalkboard" charset="0"/>
              </a:rPr>
              <a:t>Conoir</a:t>
            </a:r>
            <a:r>
              <a:rPr lang="fr-FR" sz="900" dirty="0" smtClean="0">
                <a:latin typeface="Chalkboard" charset="0"/>
              </a:rPr>
              <a:t>, DR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F. Coulouvrat, DR</a:t>
            </a:r>
          </a:p>
          <a:p>
            <a:pPr marL="457200" indent="-457200"/>
            <a:r>
              <a:rPr lang="fr-FR" sz="900" dirty="0">
                <a:latin typeface="Chalkboard" charset="0"/>
              </a:rPr>
              <a:t>P. </a:t>
            </a:r>
            <a:r>
              <a:rPr lang="fr-FR" sz="900" dirty="0" err="1">
                <a:latin typeface="Chalkboard" charset="0"/>
              </a:rPr>
              <a:t>Druault</a:t>
            </a:r>
            <a:r>
              <a:rPr lang="fr-FR" sz="900" dirty="0">
                <a:latin typeface="Chalkboard" charset="0"/>
              </a:rPr>
              <a:t>, </a:t>
            </a:r>
            <a:r>
              <a:rPr lang="fr-FR" sz="900" dirty="0" smtClean="0">
                <a:latin typeface="Chalkboard" charset="0"/>
              </a:rPr>
              <a:t>MdC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A. Fernandes, MdC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S. Le </a:t>
            </a:r>
            <a:r>
              <a:rPr lang="fr-FR" sz="900" dirty="0" err="1" smtClean="0">
                <a:latin typeface="Chalkboard" charset="0"/>
              </a:rPr>
              <a:t>Moyne</a:t>
            </a:r>
            <a:r>
              <a:rPr lang="fr-FR" sz="900" dirty="0" smtClean="0">
                <a:latin typeface="Chalkboard" charset="0"/>
              </a:rPr>
              <a:t>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J. Marchal,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R. </a:t>
            </a:r>
            <a:r>
              <a:rPr lang="fr-FR" sz="900" dirty="0" err="1" smtClean="0">
                <a:latin typeface="Chalkboard" charset="0"/>
              </a:rPr>
              <a:t>Marchiano</a:t>
            </a:r>
            <a:r>
              <a:rPr lang="fr-FR" sz="900" dirty="0" smtClean="0">
                <a:latin typeface="Chalkboard" charset="0"/>
              </a:rPr>
              <a:t>, Pr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T. </a:t>
            </a:r>
            <a:r>
              <a:rPr lang="fr-FR" sz="900" dirty="0" err="1" smtClean="0">
                <a:latin typeface="Chalkboard" charset="0"/>
              </a:rPr>
              <a:t>Michelitsch</a:t>
            </a:r>
            <a:r>
              <a:rPr lang="fr-FR" sz="900" dirty="0" smtClean="0">
                <a:latin typeface="Chalkboard" charset="0"/>
              </a:rPr>
              <a:t>, DR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F. Ollivier, </a:t>
            </a:r>
            <a:r>
              <a:rPr lang="fr-FR" sz="900" dirty="0" err="1" smtClean="0">
                <a:latin typeface="Chalkboard" charset="0"/>
              </a:rPr>
              <a:t>MdC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err="1">
                <a:latin typeface="Chalkboard" charset="0"/>
              </a:rPr>
              <a:t>J. Pierre, CR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M. Rousseau, CR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T. </a:t>
            </a:r>
            <a:r>
              <a:rPr lang="fr-FR" sz="900" dirty="0" err="1" smtClean="0">
                <a:latin typeface="Chalkboard" charset="0"/>
              </a:rPr>
              <a:t>Valier</a:t>
            </a:r>
            <a:r>
              <a:rPr lang="fr-FR" sz="900" dirty="0" smtClean="0">
                <a:latin typeface="Chalkboard" charset="0"/>
              </a:rPr>
              <a:t>-Brasier, MdC</a:t>
            </a:r>
          </a:p>
          <a:p>
            <a:pPr marL="457200" indent="-457200" eaLnBrk="0" hangingPunct="0">
              <a:buFont typeface="Arial" pitchFamily="34" charset="0"/>
              <a:buNone/>
            </a:pPr>
            <a:endParaRPr lang="fr-FR" sz="900" dirty="0">
              <a:latin typeface="Chalkboard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7236296" y="1975048"/>
            <a:ext cx="1793875" cy="32004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900" dirty="0" smtClean="0">
                <a:latin typeface="Chalkboard" charset="0"/>
              </a:rPr>
              <a:t>Equipe  </a:t>
            </a:r>
          </a:p>
          <a:p>
            <a:pPr algn="ctr" eaLnBrk="0" hangingPunct="0"/>
            <a:r>
              <a:rPr lang="fr-FR" sz="900" dirty="0" smtClean="0">
                <a:latin typeface="Chalkboard" charset="0"/>
              </a:rPr>
              <a:t>Modélisation et Ingénierie </a:t>
            </a:r>
          </a:p>
          <a:p>
            <a:pPr algn="ctr" eaLnBrk="0" hangingPunct="0"/>
            <a:r>
              <a:rPr lang="fr-FR" sz="900" dirty="0" smtClean="0">
                <a:latin typeface="Chalkboard" charset="0"/>
              </a:rPr>
              <a:t>des Solides et des Structures</a:t>
            </a:r>
            <a:endParaRPr lang="fr-FR" sz="900" dirty="0">
              <a:latin typeface="Chalkboard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7236296" y="2524323"/>
            <a:ext cx="1793875" cy="97668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800" dirty="0" smtClean="0">
                <a:latin typeface="Chalkboard" charset="0"/>
              </a:rPr>
              <a:t>Responsable :  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Laurent Ponson, CR</a:t>
            </a:r>
          </a:p>
          <a:p>
            <a:pPr algn="ctr"/>
            <a:r>
              <a:rPr lang="fr-FR" sz="800" dirty="0">
                <a:latin typeface="Chalkboard" charset="0"/>
              </a:rPr>
              <a:t>Gestionnaire:</a:t>
            </a: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Catherine </a:t>
            </a:r>
            <a:r>
              <a:rPr lang="fr-FR" sz="800" dirty="0" err="1" smtClean="0">
                <a:latin typeface="Chalkboard" charset="0"/>
              </a:rPr>
              <a:t>Déjancourt</a:t>
            </a:r>
            <a:endParaRPr lang="fr-FR" sz="800" dirty="0" smtClean="0">
              <a:latin typeface="Chalkboard" charset="0"/>
            </a:endParaRPr>
          </a:p>
          <a:p>
            <a:pPr algn="ctr" eaLnBrk="0" hangingPunct="0"/>
            <a:r>
              <a:rPr lang="fr-FR" sz="800" dirty="0" smtClean="0">
                <a:latin typeface="Chalkboard" charset="0"/>
              </a:rPr>
              <a:t>Responsable adjoint :</a:t>
            </a:r>
          </a:p>
          <a:p>
            <a:pPr algn="ctr" eaLnBrk="0" hangingPunct="0"/>
            <a:r>
              <a:rPr lang="fr-FR" sz="800" dirty="0" err="1" smtClean="0">
                <a:latin typeface="Chalkboard" charset="0"/>
              </a:rPr>
              <a:t>Djimedo</a:t>
            </a:r>
            <a:r>
              <a:rPr lang="fr-FR" sz="800" dirty="0" smtClean="0">
                <a:latin typeface="Chalkboard" charset="0"/>
              </a:rPr>
              <a:t> Kondo, Pr</a:t>
            </a:r>
            <a:endParaRPr lang="fr-FR" sz="800" dirty="0">
              <a:latin typeface="Chalkboard" charset="0"/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7236296" y="3356992"/>
            <a:ext cx="1793875" cy="2520280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 smtClean="0">
              <a:latin typeface="Chalkboard" charset="0"/>
            </a:endParaRPr>
          </a:p>
          <a:p>
            <a:pPr eaLnBrk="0" hangingPunct="0"/>
            <a:endParaRPr lang="fr-FR" sz="900">
              <a:latin typeface="Chalkboard" charset="0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7236296" y="3427040"/>
            <a:ext cx="1447800" cy="2450232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/>
          <a:lstStyle/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A. </a:t>
            </a:r>
            <a:r>
              <a:rPr lang="fr-FR" sz="900" dirty="0" err="1" smtClean="0">
                <a:latin typeface="Chalkboard" charset="0"/>
              </a:rPr>
              <a:t>Alliche</a:t>
            </a:r>
            <a:r>
              <a:rPr lang="fr-FR" sz="900" dirty="0" smtClean="0">
                <a:latin typeface="Chalkboard" charset="0"/>
              </a:rPr>
              <a:t>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/>
            <a:r>
              <a:rPr lang="fr-FR" sz="900" dirty="0">
                <a:latin typeface="Chalkboard" charset="0"/>
              </a:rPr>
              <a:t>P. Ballard, DR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Y. </a:t>
            </a:r>
            <a:r>
              <a:rPr lang="fr-FR" sz="900" dirty="0" err="1" smtClean="0">
                <a:latin typeface="Chalkboard" charset="0"/>
              </a:rPr>
              <a:t>Berthaud</a:t>
            </a:r>
            <a:r>
              <a:rPr lang="fr-FR" sz="900" dirty="0" smtClean="0">
                <a:latin typeface="Chalkboard" charset="0"/>
              </a:rPr>
              <a:t>, PR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A. </a:t>
            </a:r>
            <a:r>
              <a:rPr lang="fr-FR" sz="900" dirty="0" err="1" smtClean="0">
                <a:latin typeface="Chalkboard" charset="0"/>
              </a:rPr>
              <a:t>Benhamida</a:t>
            </a:r>
            <a:r>
              <a:rPr lang="fr-FR" sz="900" dirty="0" smtClean="0">
                <a:latin typeface="Chalkboard" charset="0"/>
              </a:rPr>
              <a:t>, 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F. </a:t>
            </a:r>
            <a:r>
              <a:rPr lang="fr-FR" sz="900" dirty="0" err="1" smtClean="0">
                <a:latin typeface="Chalkboard" charset="0"/>
              </a:rPr>
              <a:t>Bouchelaghem</a:t>
            </a:r>
            <a:r>
              <a:rPr lang="fr-FR" sz="900" dirty="0" smtClean="0">
                <a:latin typeface="Chalkboard" charset="0"/>
              </a:rPr>
              <a:t>, MdC</a:t>
            </a:r>
          </a:p>
          <a:p>
            <a:pPr marL="457200" indent="-457200" eaLnBrk="0" hangingPunct="0"/>
            <a:r>
              <a:rPr lang="fr-FR" sz="900" dirty="0" smtClean="0">
                <a:latin typeface="Chalkboard" charset="0"/>
              </a:rPr>
              <a:t>R. Brenner, DR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S. Dartois,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B. </a:t>
            </a:r>
            <a:r>
              <a:rPr lang="fr-FR" sz="900" dirty="0" err="1" smtClean="0">
                <a:latin typeface="Chalkboard" charset="0"/>
              </a:rPr>
              <a:t>Desmorat</a:t>
            </a:r>
            <a:r>
              <a:rPr lang="fr-FR" sz="900" dirty="0" smtClean="0">
                <a:latin typeface="Chalkboard" charset="0"/>
              </a:rPr>
              <a:t>, </a:t>
            </a:r>
            <a:r>
              <a:rPr lang="fr-FR" sz="900" dirty="0" err="1" smtClean="0">
                <a:latin typeface="Chalkboard" charset="0"/>
              </a:rPr>
              <a:t>MdC</a:t>
            </a:r>
            <a:r>
              <a:rPr lang="fr-FR" sz="900" dirty="0" smtClean="0">
                <a:latin typeface="Chalkboard" charset="0"/>
              </a:rPr>
              <a:t> IUT Cachan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H. </a:t>
            </a:r>
            <a:r>
              <a:rPr lang="fr-FR" sz="900" dirty="0" err="1" smtClean="0">
                <a:latin typeface="Chalkboard" charset="0"/>
              </a:rPr>
              <a:t>Dumontet</a:t>
            </a:r>
            <a:r>
              <a:rPr lang="fr-FR" sz="900" dirty="0" smtClean="0">
                <a:latin typeface="Chalkboard" charset="0"/>
              </a:rPr>
              <a:t>, Pr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D. Kondo, Pr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A. </a:t>
            </a:r>
            <a:r>
              <a:rPr lang="fr-FR" sz="900" dirty="0" err="1" smtClean="0">
                <a:latin typeface="Chalkboard" charset="0"/>
              </a:rPr>
              <a:t>Lazarus</a:t>
            </a:r>
            <a:r>
              <a:rPr lang="fr-FR" sz="900" dirty="0" smtClean="0">
                <a:latin typeface="Chalkboard" charset="0"/>
              </a:rPr>
              <a:t>, MdC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J.-B. Leblond, Pr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C. </a:t>
            </a:r>
            <a:r>
              <a:rPr lang="fr-FR" sz="900" dirty="0" err="1" smtClean="0">
                <a:latin typeface="Chalkboard" charset="0"/>
              </a:rPr>
              <a:t>Maurini</a:t>
            </a:r>
            <a:r>
              <a:rPr lang="fr-FR" sz="900" dirty="0" smtClean="0">
                <a:latin typeface="Chalkboard" charset="0"/>
              </a:rPr>
              <a:t>, </a:t>
            </a:r>
            <a:r>
              <a:rPr lang="fr-FR" sz="900" dirty="0" err="1" smtClean="0">
                <a:latin typeface="Chalkboard" charset="0"/>
              </a:rPr>
              <a:t>Pr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S. </a:t>
            </a:r>
            <a:r>
              <a:rPr lang="fr-FR" sz="900" dirty="0" err="1" smtClean="0">
                <a:latin typeface="Chalkboard" charset="0"/>
              </a:rPr>
              <a:t>Neukirch</a:t>
            </a:r>
            <a:r>
              <a:rPr lang="fr-FR" sz="900" dirty="0" smtClean="0">
                <a:latin typeface="Chalkboard" charset="0"/>
              </a:rPr>
              <a:t>, DR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L. Ponson, CR</a:t>
            </a:r>
          </a:p>
          <a:p>
            <a:pPr marL="457200" indent="-457200" eaLnBrk="0" hangingPunct="0">
              <a:buFont typeface="Arial" pitchFamily="34" charset="0"/>
              <a:buNone/>
            </a:pPr>
            <a:r>
              <a:rPr lang="fr-FR" sz="900" dirty="0" smtClean="0">
                <a:latin typeface="Chalkboard" charset="0"/>
              </a:rPr>
              <a:t>A. </a:t>
            </a:r>
            <a:r>
              <a:rPr lang="fr-FR" sz="900" dirty="0" err="1" smtClean="0">
                <a:latin typeface="Chalkboard" charset="0"/>
              </a:rPr>
              <a:t>Vincenti</a:t>
            </a:r>
            <a:r>
              <a:rPr lang="fr-FR" sz="900" dirty="0" smtClean="0">
                <a:latin typeface="Chalkboard" charset="0"/>
              </a:rPr>
              <a:t>, </a:t>
            </a:r>
            <a:r>
              <a:rPr lang="fr-FR" sz="900" dirty="0" err="1" smtClean="0">
                <a:latin typeface="Chalkboard" charset="0"/>
              </a:rPr>
              <a:t>MdC</a:t>
            </a:r>
            <a:endParaRPr lang="fr-FR" sz="900" dirty="0" smtClean="0">
              <a:latin typeface="Chalkboard" charset="0"/>
            </a:endParaRPr>
          </a:p>
          <a:p>
            <a:pPr marL="457200" indent="-457200" eaLnBrk="0" hangingPunct="0">
              <a:buFont typeface="Arial" pitchFamily="34" charset="0"/>
              <a:buAutoNum type="alphaUcPeriod"/>
            </a:pPr>
            <a:endParaRPr lang="fr-FR" sz="900" dirty="0">
              <a:latin typeface="Chalkboard" charset="0"/>
            </a:endParaRPr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5157498" y="1703586"/>
            <a:ext cx="184731" cy="461665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fr-FR">
              <a:latin typeface="Chalkboard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43608" y="149731"/>
            <a:ext cx="7563288" cy="830997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Institut Jean Le Rond d’Alembert, UMR 7190 UPMC et CNRS </a:t>
            </a:r>
          </a:p>
          <a:p>
            <a:pPr algn="ctr"/>
            <a:endParaRPr lang="fr-FR" sz="1000" b="1" dirty="0" smtClean="0"/>
          </a:p>
          <a:p>
            <a:pPr algn="ctr"/>
            <a:r>
              <a:rPr lang="fr-FR" sz="1800" b="1" dirty="0" smtClean="0"/>
              <a:t>Equipes de recherche au 1</a:t>
            </a:r>
            <a:r>
              <a:rPr lang="fr-FR" sz="1800" b="1" baseline="30000" dirty="0" smtClean="0"/>
              <a:t>er</a:t>
            </a:r>
            <a:r>
              <a:rPr lang="fr-FR" sz="1800" b="1" dirty="0" smtClean="0"/>
              <a:t> juillet 2017</a:t>
            </a:r>
            <a:endParaRPr lang="fr-FR" sz="1800" b="1" dirty="0"/>
          </a:p>
        </p:txBody>
      </p:sp>
      <p:sp>
        <p:nvSpPr>
          <p:cNvPr id="5" name="ZoneTexte 4"/>
          <p:cNvSpPr txBox="1"/>
          <p:nvPr/>
        </p:nvSpPr>
        <p:spPr>
          <a:xfrm flipV="1">
            <a:off x="5212957" y="7019946"/>
            <a:ext cx="829177" cy="163836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64564</TotalTime>
  <Words>554</Words>
  <Application>Microsoft Macintosh PowerPoint</Application>
  <PresentationFormat>Présentation à l'écran (4:3)</PresentationFormat>
  <Paragraphs>137</Paragraphs>
  <Slides>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Apex</vt:lpstr>
      <vt:lpstr>Document</vt:lpstr>
      <vt:lpstr>Présentation PowerPoint</vt:lpstr>
    </vt:vector>
  </TitlesOfParts>
  <Company>Zaleski Stéphane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 laboratoire</dc:title>
  <dc:creator>Zaleski Stéphane</dc:creator>
  <cp:lastModifiedBy>Zaleski Stéphane</cp:lastModifiedBy>
  <cp:revision>210</cp:revision>
  <cp:lastPrinted>2017-01-02T14:36:35Z</cp:lastPrinted>
  <dcterms:created xsi:type="dcterms:W3CDTF">2009-11-18T16:54:54Z</dcterms:created>
  <dcterms:modified xsi:type="dcterms:W3CDTF">2017-08-31T13:17:23Z</dcterms:modified>
</cp:coreProperties>
</file>